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25"/>
  </p:notesMasterIdLst>
  <p:handoutMasterIdLst>
    <p:handoutMasterId r:id="rId26"/>
  </p:handoutMasterIdLst>
  <p:sldIdLst>
    <p:sldId id="341" r:id="rId5"/>
    <p:sldId id="263" r:id="rId6"/>
    <p:sldId id="330" r:id="rId7"/>
    <p:sldId id="331" r:id="rId8"/>
    <p:sldId id="332" r:id="rId9"/>
    <p:sldId id="333" r:id="rId10"/>
    <p:sldId id="334" r:id="rId11"/>
    <p:sldId id="335" r:id="rId12"/>
    <p:sldId id="314" r:id="rId13"/>
    <p:sldId id="315" r:id="rId14"/>
    <p:sldId id="336" r:id="rId15"/>
    <p:sldId id="316" r:id="rId16"/>
    <p:sldId id="323" r:id="rId17"/>
    <p:sldId id="324" r:id="rId18"/>
    <p:sldId id="337" r:id="rId19"/>
    <p:sldId id="338" r:id="rId20"/>
    <p:sldId id="340" r:id="rId21"/>
    <p:sldId id="339" r:id="rId22"/>
    <p:sldId id="262" r:id="rId23"/>
    <p:sldId id="342" r:id="rId24"/>
  </p:sldIdLst>
  <p:sldSz cx="9144000" cy="6858000" type="screen4x3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85" autoAdjust="0"/>
    <p:restoredTop sz="94660"/>
  </p:normalViewPr>
  <p:slideViewPr>
    <p:cSldViewPr snapToGrid="0" snapToObjects="1">
      <p:cViewPr varScale="1">
        <p:scale>
          <a:sx n="66" d="100"/>
          <a:sy n="66" d="100"/>
        </p:scale>
        <p:origin x="1224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419850925427689"/>
          <c:y val="7.7889315658220964E-2"/>
          <c:w val="0.87167070217917675"/>
          <c:h val="0.75879396984924619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Govt. Activities</c:v>
                </c:pt>
              </c:strCache>
            </c:strRef>
          </c:tx>
          <c:spPr>
            <a:ln w="33572">
              <a:solidFill>
                <a:schemeClr val="accent1"/>
              </a:solidFill>
              <a:prstDash val="solid"/>
            </a:ln>
            <a:effectLst/>
          </c:spPr>
          <c:marker>
            <c:symbol val="diamond"/>
            <c:size val="7"/>
            <c:spPr>
              <a:solidFill>
                <a:schemeClr val="accent1"/>
              </a:solidFill>
              <a:ln>
                <a:solidFill>
                  <a:schemeClr val="accent1"/>
                </a:solidFill>
                <a:prstDash val="solid"/>
              </a:ln>
              <a:effectLst/>
            </c:spPr>
          </c:marker>
          <c:cat>
            <c:numRef>
              <c:f>Sheet1!$B$1:$K$1</c:f>
              <c:numCache>
                <c:formatCode>General</c:formatCode>
                <c:ptCount val="10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</c:numCache>
            </c:numRef>
          </c:cat>
          <c:val>
            <c:numRef>
              <c:f>Sheet1!$B$2:$K$2</c:f>
              <c:numCache>
                <c:formatCode>General</c:formatCode>
                <c:ptCount val="10"/>
                <c:pt idx="0">
                  <c:v>1955212</c:v>
                </c:pt>
                <c:pt idx="1">
                  <c:v>2423130</c:v>
                </c:pt>
                <c:pt idx="2">
                  <c:v>2655461</c:v>
                </c:pt>
                <c:pt idx="3">
                  <c:v>2909650</c:v>
                </c:pt>
                <c:pt idx="4">
                  <c:v>3176247</c:v>
                </c:pt>
                <c:pt idx="5">
                  <c:v>3164872</c:v>
                </c:pt>
                <c:pt idx="6">
                  <c:v>3200827</c:v>
                </c:pt>
                <c:pt idx="7">
                  <c:v>3769808</c:v>
                </c:pt>
                <c:pt idx="8">
                  <c:v>3964767</c:v>
                </c:pt>
                <c:pt idx="9">
                  <c:v>4352940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64D2-4004-9BD6-BC0AA71FC1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77410624"/>
        <c:axId val="278486840"/>
      </c:lineChart>
      <c:catAx>
        <c:axId val="2774106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2798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27848684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78486840"/>
        <c:scaling>
          <c:orientation val="minMax"/>
        </c:scaling>
        <c:delete val="0"/>
        <c:axPos val="l"/>
        <c:majorGridlines>
          <c:spPr>
            <a:ln w="2798">
              <a:solidFill>
                <a:schemeClr val="tx1"/>
              </a:solidFill>
              <a:prstDash val="solid"/>
            </a:ln>
          </c:spPr>
        </c:majorGridlines>
        <c:numFmt formatCode="_(\$* #,##0_);_(\$* \(#,##0\);_(\$* &quot;-&quot;_);_(@_)" sourceLinked="0"/>
        <c:majorTickMark val="out"/>
        <c:minorTickMark val="none"/>
        <c:tickLblPos val="nextTo"/>
        <c:spPr>
          <a:ln w="2798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277410624"/>
        <c:crosses val="autoZero"/>
        <c:crossBetween val="between"/>
      </c:valAx>
      <c:spPr>
        <a:noFill/>
        <a:ln w="11191">
          <a:solidFill>
            <a:schemeClr val="tx1"/>
          </a:solidFill>
          <a:prstDash val="solid"/>
        </a:ln>
      </c:spPr>
    </c:plotArea>
    <c:plotVisOnly val="1"/>
    <c:dispBlanksAs val="gap"/>
    <c:showDLblsOverMax val="0"/>
  </c:chart>
  <c:spPr>
    <a:noFill/>
    <a:ln w="9525" cap="flat" cmpd="sng" algn="ctr">
      <a:solidFill>
        <a:schemeClr val="tx2"/>
      </a:solidFill>
      <a:prstDash val="solid"/>
      <a:miter lim="800000"/>
      <a:headEnd type="none" w="med" len="med"/>
      <a:tailEnd type="none" w="med" len="med"/>
    </a:ln>
    <a:effectLst>
      <a:outerShdw blurRad="50800" dist="38100" dir="2700000" algn="tl" rotWithShape="0">
        <a:prstClr val="black">
          <a:alpha val="40000"/>
        </a:prstClr>
      </a:outerShdw>
    </a:effectLst>
  </c:spPr>
  <c:txPr>
    <a:bodyPr/>
    <a:lstStyle/>
    <a:p>
      <a:pPr>
        <a:defRPr sz="1586" b="1" i="0" u="none" strike="noStrike" baseline="0">
          <a:solidFill>
            <a:schemeClr val="tx2"/>
          </a:solidFill>
          <a:latin typeface="Times New Roman"/>
          <a:ea typeface="Times New Roman"/>
          <a:cs typeface="Times New Roman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912832929782083"/>
          <c:y val="7.7889447236180909E-2"/>
          <c:w val="0.58038825615863932"/>
          <c:h val="0.75879396984924619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Revenues</c:v>
                </c:pt>
              </c:strCache>
            </c:strRef>
          </c:tx>
          <c:spPr>
            <a:ln w="33572">
              <a:solidFill>
                <a:schemeClr val="accent1"/>
              </a:solidFill>
              <a:prstDash val="solid"/>
            </a:ln>
          </c:spPr>
          <c:marker>
            <c:symbol val="circle"/>
            <c:size val="5"/>
            <c:spPr>
              <a:solidFill>
                <a:schemeClr val="accent1"/>
              </a:solidFill>
              <a:ln>
                <a:solidFill>
                  <a:schemeClr val="accent1"/>
                </a:solidFill>
                <a:prstDash val="solid"/>
              </a:ln>
            </c:spPr>
          </c:marker>
          <c:cat>
            <c:numRef>
              <c:f>Sheet1!$B$1:$F$1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Sheet1!$B$2:$F$2</c:f>
              <c:numCache>
                <c:formatCode>General</c:formatCode>
                <c:ptCount val="5"/>
                <c:pt idx="0">
                  <c:v>2465854</c:v>
                </c:pt>
                <c:pt idx="1">
                  <c:v>2571790</c:v>
                </c:pt>
                <c:pt idx="2">
                  <c:v>3108102</c:v>
                </c:pt>
                <c:pt idx="3">
                  <c:v>2845246</c:v>
                </c:pt>
                <c:pt idx="4">
                  <c:v>2804589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AC01-4672-A700-68A33E40B60F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Expenses</c:v>
                </c:pt>
              </c:strCache>
            </c:strRef>
          </c:tx>
          <c:spPr>
            <a:ln w="28575">
              <a:solidFill>
                <a:schemeClr val="accent3"/>
              </a:solidFill>
              <a:prstDash val="solid"/>
            </a:ln>
          </c:spPr>
          <c:marker>
            <c:symbol val="circle"/>
            <c:size val="5"/>
            <c:spPr>
              <a:solidFill>
                <a:schemeClr val="accent3"/>
              </a:solidFill>
              <a:ln>
                <a:solidFill>
                  <a:schemeClr val="accent3"/>
                </a:solidFill>
                <a:prstDash val="solid"/>
              </a:ln>
            </c:spPr>
          </c:marker>
          <c:cat>
            <c:numRef>
              <c:f>Sheet1!$B$1:$F$1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Sheet1!$B$3:$F$3</c:f>
              <c:numCache>
                <c:formatCode>General</c:formatCode>
                <c:ptCount val="5"/>
                <c:pt idx="0">
                  <c:v>2477229</c:v>
                </c:pt>
                <c:pt idx="1">
                  <c:v>2535835</c:v>
                </c:pt>
                <c:pt idx="2">
                  <c:v>2539121</c:v>
                </c:pt>
                <c:pt idx="3">
                  <c:v>2650287</c:v>
                </c:pt>
                <c:pt idx="4">
                  <c:v>2416416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AC01-4672-A700-68A33E40B6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77753264"/>
        <c:axId val="277750912"/>
      </c:lineChart>
      <c:catAx>
        <c:axId val="2777532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2798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586" b="1" i="0" u="none" strike="noStrike" baseline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defRPr>
            </a:pPr>
            <a:endParaRPr lang="en-US"/>
          </a:p>
        </c:txPr>
        <c:crossAx val="2777509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77750912"/>
        <c:scaling>
          <c:orientation val="minMax"/>
          <c:min val="1000000"/>
        </c:scaling>
        <c:delete val="0"/>
        <c:axPos val="l"/>
        <c:majorGridlines>
          <c:spPr>
            <a:ln w="2798">
              <a:solidFill>
                <a:schemeClr val="tx1"/>
              </a:solidFill>
              <a:prstDash val="solid"/>
            </a:ln>
          </c:spPr>
        </c:majorGridlines>
        <c:numFmt formatCode="_(\$* #,##0_);_(\$* \(#,##0\);_(\$* &quot;-&quot;_);_(@_)" sourceLinked="0"/>
        <c:majorTickMark val="out"/>
        <c:minorTickMark val="none"/>
        <c:tickLblPos val="nextTo"/>
        <c:spPr>
          <a:ln w="2798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586" b="1" i="0" u="none" strike="noStrike" baseline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defRPr>
            </a:pPr>
            <a:endParaRPr lang="en-US"/>
          </a:p>
        </c:txPr>
        <c:crossAx val="277753264"/>
        <c:crosses val="autoZero"/>
        <c:crossBetween val="between"/>
      </c:valAx>
      <c:spPr>
        <a:noFill/>
        <a:ln w="11191">
          <a:solidFill>
            <a:schemeClr val="tx1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81324057299145736"/>
          <c:y val="0.37185929648241206"/>
          <c:w val="0.13085476966588039"/>
          <c:h val="0.16042511880761715"/>
        </c:manualLayout>
      </c:layout>
      <c:overlay val="0"/>
      <c:spPr>
        <a:solidFill>
          <a:schemeClr val="bg1"/>
        </a:solidFill>
        <a:ln w="2798">
          <a:solidFill>
            <a:schemeClr val="tx2"/>
          </a:solidFill>
          <a:prstDash val="solid"/>
        </a:ln>
      </c:spPr>
      <c:txPr>
        <a:bodyPr/>
        <a:lstStyle/>
        <a:p>
          <a:pPr>
            <a:defRPr sz="1458" b="1" i="0" u="none" strike="noStrike" baseline="0">
              <a:solidFill>
                <a:schemeClr val="tx2"/>
              </a:solidFill>
              <a:latin typeface="Times New Roman"/>
              <a:ea typeface="Times New Roman"/>
              <a:cs typeface="Times New Roman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586" b="1" i="0" u="none" strike="noStrike" baseline="0">
          <a:solidFill>
            <a:schemeClr val="tx1"/>
          </a:solidFill>
          <a:latin typeface="Times New Roman"/>
          <a:ea typeface="Times New Roman"/>
          <a:cs typeface="Times New Roman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912832929782083"/>
          <c:y val="7.7889447236180909E-2"/>
          <c:w val="0.76997578692493951"/>
          <c:h val="0.75879396984924619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Revenues</c:v>
                </c:pt>
              </c:strCache>
            </c:strRef>
          </c:tx>
          <c:spPr>
            <a:ln w="33572">
              <a:solidFill>
                <a:schemeClr val="accent1"/>
              </a:solidFill>
              <a:prstDash val="solid"/>
            </a:ln>
          </c:spPr>
          <c:marker>
            <c:symbol val="circle"/>
            <c:size val="5"/>
            <c:spPr>
              <a:solidFill>
                <a:schemeClr val="accent1"/>
              </a:solidFill>
              <a:ln>
                <a:solidFill>
                  <a:schemeClr val="accent1"/>
                </a:solidFill>
                <a:prstDash val="solid"/>
              </a:ln>
            </c:spPr>
          </c:marker>
          <c:cat>
            <c:numRef>
              <c:f>Sheet1!$B$1:$F$1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Sheet1!$B$2:$F$2</c:f>
              <c:numCache>
                <c:formatCode>General</c:formatCode>
                <c:ptCount val="5"/>
                <c:pt idx="0">
                  <c:v>2410797</c:v>
                </c:pt>
                <c:pt idx="1">
                  <c:v>2511393</c:v>
                </c:pt>
                <c:pt idx="2">
                  <c:v>2838711</c:v>
                </c:pt>
                <c:pt idx="3">
                  <c:v>2632226</c:v>
                </c:pt>
                <c:pt idx="4">
                  <c:v>2582058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040C-415A-9F56-601E1FCE72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77752088"/>
        <c:axId val="277750520"/>
      </c:lineChart>
      <c:catAx>
        <c:axId val="2777520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2798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586" b="1" i="0" u="none" strike="noStrike" baseline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defRPr>
            </a:pPr>
            <a:endParaRPr lang="en-US"/>
          </a:p>
        </c:txPr>
        <c:crossAx val="27775052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77750520"/>
        <c:scaling>
          <c:orientation val="minMax"/>
          <c:min val="0"/>
        </c:scaling>
        <c:delete val="0"/>
        <c:axPos val="l"/>
        <c:majorGridlines>
          <c:spPr>
            <a:ln w="2798">
              <a:solidFill>
                <a:schemeClr val="tx1"/>
              </a:solidFill>
              <a:prstDash val="solid"/>
            </a:ln>
          </c:spPr>
        </c:majorGridlines>
        <c:numFmt formatCode="_(\$* #,##0_);_(\$* \(#,##0\);_(\$* &quot;-&quot;_);_(@_)" sourceLinked="0"/>
        <c:majorTickMark val="out"/>
        <c:minorTickMark val="none"/>
        <c:tickLblPos val="nextTo"/>
        <c:spPr>
          <a:ln w="2798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586" b="1" i="0" u="none" strike="noStrike" baseline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defRPr>
            </a:pPr>
            <a:endParaRPr lang="en-US"/>
          </a:p>
        </c:txPr>
        <c:crossAx val="277752088"/>
        <c:crosses val="autoZero"/>
        <c:crossBetween val="between"/>
      </c:valAx>
      <c:spPr>
        <a:noFill/>
        <a:ln w="11191">
          <a:solidFill>
            <a:schemeClr val="tx1"/>
          </a:solidFill>
          <a:prstDash val="solid"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586" b="1" i="0" u="none" strike="noStrike" baseline="0">
          <a:solidFill>
            <a:schemeClr val="tx1"/>
          </a:solidFill>
          <a:latin typeface="Times New Roman"/>
          <a:ea typeface="Times New Roman"/>
          <a:cs typeface="Times New Roman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912832929782083"/>
          <c:y val="7.7889447236180909E-2"/>
          <c:w val="0.76997578692493951"/>
          <c:h val="0.75879396984924619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Revenues</c:v>
                </c:pt>
              </c:strCache>
            </c:strRef>
          </c:tx>
          <c:spPr>
            <a:ln w="33572">
              <a:solidFill>
                <a:schemeClr val="accent1"/>
              </a:solidFill>
              <a:prstDash val="solid"/>
            </a:ln>
          </c:spPr>
          <c:marker>
            <c:symbol val="circle"/>
            <c:size val="5"/>
            <c:spPr>
              <a:solidFill>
                <a:schemeClr val="accent1"/>
              </a:solidFill>
              <a:ln>
                <a:solidFill>
                  <a:schemeClr val="accent1"/>
                </a:solidFill>
                <a:prstDash val="solid"/>
              </a:ln>
            </c:spPr>
          </c:marker>
          <c:cat>
            <c:numRef>
              <c:f>Sheet1!$B$1:$H$1</c:f>
              <c:numCache>
                <c:formatCode>General</c:formatCode>
                <c:ptCount val="7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</c:numCache>
            </c:numRef>
          </c:cat>
          <c:val>
            <c:numRef>
              <c:f>Sheet1!$B$2:$H$2</c:f>
              <c:numCache>
                <c:formatCode>General</c:formatCode>
                <c:ptCount val="7"/>
                <c:pt idx="0">
                  <c:v>1287468</c:v>
                </c:pt>
                <c:pt idx="1">
                  <c:v>1287925</c:v>
                </c:pt>
                <c:pt idx="2">
                  <c:v>1310814</c:v>
                </c:pt>
                <c:pt idx="3">
                  <c:v>1309001</c:v>
                </c:pt>
                <c:pt idx="4">
                  <c:v>1378660</c:v>
                </c:pt>
                <c:pt idx="5">
                  <c:v>1370776</c:v>
                </c:pt>
                <c:pt idx="6">
                  <c:v>1373998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117A-4720-B699-46273E6A56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80873456"/>
        <c:axId val="280870712"/>
      </c:lineChart>
      <c:catAx>
        <c:axId val="2808734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2798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586" b="1" i="0" u="none" strike="noStrike" baseline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defRPr>
            </a:pPr>
            <a:endParaRPr lang="en-US"/>
          </a:p>
        </c:txPr>
        <c:crossAx val="2808707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80870712"/>
        <c:scaling>
          <c:orientation val="minMax"/>
          <c:min val="1000000"/>
        </c:scaling>
        <c:delete val="0"/>
        <c:axPos val="l"/>
        <c:majorGridlines>
          <c:spPr>
            <a:ln w="2798">
              <a:solidFill>
                <a:schemeClr val="tx1"/>
              </a:solidFill>
              <a:prstDash val="solid"/>
            </a:ln>
          </c:spPr>
        </c:majorGridlines>
        <c:numFmt formatCode="_(\$* #,##0_);_(\$* \(#,##0\);_(\$* &quot;-&quot;_);_(@_)" sourceLinked="0"/>
        <c:majorTickMark val="out"/>
        <c:minorTickMark val="none"/>
        <c:tickLblPos val="nextTo"/>
        <c:spPr>
          <a:ln w="2798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586" b="1" i="0" u="none" strike="noStrike" baseline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defRPr>
            </a:pPr>
            <a:endParaRPr lang="en-US"/>
          </a:p>
        </c:txPr>
        <c:crossAx val="280873456"/>
        <c:crosses val="autoZero"/>
        <c:crossBetween val="between"/>
      </c:valAx>
      <c:spPr>
        <a:noFill/>
        <a:ln w="11191">
          <a:solidFill>
            <a:schemeClr val="tx1"/>
          </a:solidFill>
          <a:prstDash val="solid"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586" b="1" i="0" u="none" strike="noStrike" baseline="0">
          <a:solidFill>
            <a:schemeClr val="tx1"/>
          </a:solidFill>
          <a:latin typeface="Times New Roman"/>
          <a:ea typeface="Times New Roman"/>
          <a:cs typeface="Times New Roman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912832929782083"/>
          <c:y val="7.7889447236180909E-2"/>
          <c:w val="0.76997578692493951"/>
          <c:h val="0.75879396984924619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Fund Balance</c:v>
                </c:pt>
              </c:strCache>
            </c:strRef>
          </c:tx>
          <c:spPr>
            <a:ln w="28575">
              <a:solidFill>
                <a:schemeClr val="accent1"/>
              </a:solidFill>
              <a:prstDash val="solid"/>
            </a:ln>
          </c:spPr>
          <c:marker>
            <c:symbol val="diamond"/>
            <c:size val="6"/>
            <c:spPr>
              <a:solidFill>
                <a:schemeClr val="accent1"/>
              </a:solidFill>
              <a:ln>
                <a:solidFill>
                  <a:schemeClr val="accent1"/>
                </a:solidFill>
                <a:prstDash val="solid"/>
              </a:ln>
            </c:spPr>
          </c:marker>
          <c:cat>
            <c:numRef>
              <c:f>Sheet1!$B$1:$F$1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Sheet1!$B$2:$F$2</c:f>
              <c:numCache>
                <c:formatCode>General</c:formatCode>
                <c:ptCount val="5"/>
                <c:pt idx="0">
                  <c:v>2477229</c:v>
                </c:pt>
                <c:pt idx="1">
                  <c:v>2535835</c:v>
                </c:pt>
                <c:pt idx="2">
                  <c:v>2539121</c:v>
                </c:pt>
                <c:pt idx="3">
                  <c:v>2650287</c:v>
                </c:pt>
                <c:pt idx="4">
                  <c:v>2416416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2255-450C-8610-3B263233E1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80873848"/>
        <c:axId val="280876592"/>
      </c:lineChart>
      <c:catAx>
        <c:axId val="2808738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2798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586" b="1" i="0" u="none" strike="noStrike" baseline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defRPr>
            </a:pPr>
            <a:endParaRPr lang="en-US"/>
          </a:p>
        </c:txPr>
        <c:crossAx val="280876592"/>
        <c:crossesAt val="-3000000"/>
        <c:auto val="1"/>
        <c:lblAlgn val="ctr"/>
        <c:lblOffset val="100"/>
        <c:tickLblSkip val="1"/>
        <c:tickMarkSkip val="1"/>
        <c:noMultiLvlLbl val="0"/>
      </c:catAx>
      <c:valAx>
        <c:axId val="280876592"/>
        <c:scaling>
          <c:orientation val="minMax"/>
          <c:min val="1200000"/>
        </c:scaling>
        <c:delete val="0"/>
        <c:axPos val="l"/>
        <c:majorGridlines>
          <c:spPr>
            <a:ln w="2798">
              <a:solidFill>
                <a:schemeClr val="tx1"/>
              </a:solidFill>
              <a:prstDash val="solid"/>
            </a:ln>
          </c:spPr>
        </c:majorGridlines>
        <c:numFmt formatCode="&quot;$&quot;#,##0" sourceLinked="0"/>
        <c:majorTickMark val="out"/>
        <c:minorTickMark val="none"/>
        <c:tickLblPos val="nextTo"/>
        <c:spPr>
          <a:ln w="2798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586" b="1" i="0" u="none" strike="noStrike" baseline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defRPr>
            </a:pPr>
            <a:endParaRPr lang="en-US"/>
          </a:p>
        </c:txPr>
        <c:crossAx val="280873848"/>
        <c:crosses val="autoZero"/>
        <c:crossBetween val="between"/>
      </c:valAx>
      <c:spPr>
        <a:noFill/>
        <a:ln w="11191">
          <a:solidFill>
            <a:schemeClr val="tx1"/>
          </a:solidFill>
          <a:prstDash val="solid"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586" b="1" i="0" u="none" strike="noStrike" baseline="0">
          <a:solidFill>
            <a:schemeClr val="tx1"/>
          </a:solidFill>
          <a:latin typeface="Times New Roman"/>
          <a:ea typeface="Times New Roman"/>
          <a:cs typeface="Times New Roman"/>
        </a:defRPr>
      </a:pPr>
      <a:endParaRPr lang="en-US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AAC62E33-3BFF-3446-8872-7A3E517973CE}" type="datetimeFigureOut">
              <a:rPr lang="en-US" smtClean="0"/>
              <a:t>9/5/2019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1C4E5B23-F46F-5A45-84B2-23A4F138DF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68201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A1DB5397-EAD3-D945-892B-3E3F85FA8097}" type="datetimeFigureOut">
              <a:rPr lang="en-US" smtClean="0"/>
              <a:t>9/5/2019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52DF443B-2307-574E-B1BC-F900011B0A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44190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F443B-2307-574E-B1BC-F900011B0A6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0768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ea typeface="ＭＳ Ｐゴシック" pitchFamily="34" charset="-128"/>
            </a:endParaRP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AA085324-C58E-4F85-8A5B-3599557B7AA0}" type="slidenum">
              <a:rPr lang="en-US" altLang="en-US" smtClean="0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79556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CSH PP 2_Cover Slide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 descr="CSH Logo 2017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58" y="410501"/>
            <a:ext cx="3657600" cy="564388"/>
          </a:xfrm>
          <a:prstGeom prst="rect">
            <a:avLst/>
          </a:prstGeom>
        </p:spPr>
      </p:pic>
      <p:sp>
        <p:nvSpPr>
          <p:cNvPr id="1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1" y="3360847"/>
            <a:ext cx="7470274" cy="1194322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4000" b="1" baseline="0">
                <a:solidFill>
                  <a:schemeClr val="accent1"/>
                </a:solidFill>
                <a:latin typeface="+mj-lt"/>
              </a:defRPr>
            </a:lvl1pPr>
            <a:lvl2pPr marL="457200" indent="0">
              <a:buFont typeface="Arial"/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PRESENTATION HEADER</a:t>
            </a:r>
          </a:p>
        </p:txBody>
      </p:sp>
      <p:sp>
        <p:nvSpPr>
          <p:cNvPr id="15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4838580"/>
            <a:ext cx="7470275" cy="749300"/>
          </a:xfrm>
          <a:prstGeom prst="rect">
            <a:avLst/>
          </a:prstGeom>
        </p:spPr>
        <p:txBody>
          <a:bodyPr vert="horz"/>
          <a:lstStyle>
            <a:lvl1pPr marL="0" indent="0" algn="l">
              <a:lnSpc>
                <a:spcPct val="110000"/>
              </a:lnSpc>
              <a:buNone/>
              <a:defRPr sz="2300" b="0" baseline="0">
                <a:solidFill>
                  <a:schemeClr val="tx2"/>
                </a:solidFill>
                <a:latin typeface="+mn-lt"/>
              </a:defRPr>
            </a:lvl1pPr>
            <a:lvl2pPr marL="457200" indent="0">
              <a:buFont typeface="Arial"/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Presented by:</a:t>
            </a:r>
          </a:p>
        </p:txBody>
      </p:sp>
      <p:sp>
        <p:nvSpPr>
          <p:cNvPr id="1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5528733"/>
            <a:ext cx="7470275" cy="749300"/>
          </a:xfrm>
          <a:prstGeom prst="rect">
            <a:avLst/>
          </a:prstGeom>
        </p:spPr>
        <p:txBody>
          <a:bodyPr vert="horz"/>
          <a:lstStyle>
            <a:lvl1pPr marL="0" indent="0" algn="l">
              <a:lnSpc>
                <a:spcPct val="110000"/>
              </a:lnSpc>
              <a:buNone/>
              <a:defRPr sz="2500" b="1" baseline="0">
                <a:solidFill>
                  <a:schemeClr val="tx2"/>
                </a:solidFill>
                <a:latin typeface="+mn-lt"/>
              </a:defRPr>
            </a:lvl1pPr>
            <a:lvl2pPr marL="457200" indent="0">
              <a:buFont typeface="Arial"/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Advisor’s name(s)</a:t>
            </a:r>
          </a:p>
        </p:txBody>
      </p:sp>
    </p:spTree>
    <p:extLst>
      <p:ext uri="{BB962C8B-B14F-4D97-AF65-F5344CB8AC3E}">
        <p14:creationId xmlns:p14="http://schemas.microsoft.com/office/powerpoint/2010/main" val="3193604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CSH PP 2_Slide 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764664"/>
            <a:ext cx="8232775" cy="1194322"/>
          </a:xfrm>
          <a:prstGeom prst="rect">
            <a:avLst/>
          </a:prstGeom>
        </p:spPr>
        <p:txBody>
          <a:bodyPr vert="horz"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500" b="1" baseline="0">
                <a:solidFill>
                  <a:srgbClr val="F89A31"/>
                </a:solidFill>
                <a:latin typeface="+mj-lt"/>
              </a:defRPr>
            </a:lvl1pPr>
            <a:lvl2pPr marL="457200" indent="0">
              <a:buFont typeface="Arial"/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SLIDE HEADER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2242397"/>
            <a:ext cx="8232775" cy="749300"/>
          </a:xfrm>
          <a:prstGeom prst="rect">
            <a:avLst/>
          </a:prstGeom>
        </p:spPr>
        <p:txBody>
          <a:bodyPr vert="horz"/>
          <a:lstStyle>
            <a:lvl1pPr marL="0" indent="0" algn="l">
              <a:lnSpc>
                <a:spcPct val="110000"/>
              </a:lnSpc>
              <a:buFont typeface="Arial"/>
              <a:buNone/>
              <a:defRPr sz="2300" b="0" baseline="0">
                <a:solidFill>
                  <a:schemeClr val="tx2"/>
                </a:solidFill>
                <a:latin typeface="+mn-lt"/>
              </a:defRPr>
            </a:lvl1pPr>
            <a:lvl2pPr marL="457200" indent="0">
              <a:buFont typeface="Arial"/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Body copy</a:t>
            </a:r>
            <a:r>
              <a:rPr lang="is-IS" dirty="0"/>
              <a:t>…</a:t>
            </a:r>
            <a:endParaRPr lang="en-US" dirty="0"/>
          </a:p>
        </p:txBody>
      </p:sp>
      <p:pic>
        <p:nvPicPr>
          <p:cNvPr id="17" name="Picture 16" descr="Results-Tagline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127845"/>
            <a:ext cx="4114800" cy="13451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00878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8991D"/>
                </a:solidFill>
              </a:defRPr>
            </a:lvl1pPr>
          </a:lstStyle>
          <a:p>
            <a:fld id="{6FA30EF7-8B76-4441-9694-6ECB8FF6C59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1583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SH PP 2_Slide 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>
          <a:xfrm>
            <a:off x="457200" y="457200"/>
            <a:ext cx="8232775" cy="5943600"/>
          </a:xfrm>
          <a:prstGeom prst="rect">
            <a:avLst/>
          </a:prstGeom>
          <a:solidFill>
            <a:schemeClr val="tx2">
              <a:alpha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764664"/>
            <a:ext cx="7318375" cy="1194322"/>
          </a:xfrm>
          <a:prstGeom prst="rect">
            <a:avLst/>
          </a:prstGeom>
        </p:spPr>
        <p:txBody>
          <a:bodyPr vert="horz"/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500" b="1" baseline="0">
                <a:solidFill>
                  <a:srgbClr val="F89A31"/>
                </a:solidFill>
                <a:latin typeface="+mj-lt"/>
              </a:defRPr>
            </a:lvl1pPr>
            <a:lvl2pPr marL="457200" indent="0">
              <a:buFont typeface="Arial"/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SLIDE HEADER</a:t>
            </a:r>
          </a:p>
        </p:txBody>
      </p:sp>
      <p:sp>
        <p:nvSpPr>
          <p:cNvPr id="1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2242397"/>
            <a:ext cx="7318375" cy="749300"/>
          </a:xfrm>
          <a:prstGeom prst="rect">
            <a:avLst/>
          </a:prstGeom>
        </p:spPr>
        <p:txBody>
          <a:bodyPr vert="horz"/>
          <a:lstStyle>
            <a:lvl1pPr marL="0" indent="0" algn="l">
              <a:lnSpc>
                <a:spcPct val="110000"/>
              </a:lnSpc>
              <a:buFont typeface="Arial"/>
              <a:buNone/>
              <a:defRPr sz="2300" b="0" baseline="0">
                <a:solidFill>
                  <a:schemeClr val="bg1"/>
                </a:solidFill>
                <a:latin typeface="+mn-lt"/>
              </a:defRPr>
            </a:lvl1pPr>
            <a:lvl2pPr marL="457200" indent="0">
              <a:buFont typeface="Arial"/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Body copy</a:t>
            </a:r>
            <a:r>
              <a:rPr lang="is-IS" dirty="0"/>
              <a:t>…</a:t>
            </a:r>
            <a:endParaRPr lang="en-US" dirty="0"/>
          </a:p>
        </p:txBody>
      </p:sp>
      <p:pic>
        <p:nvPicPr>
          <p:cNvPr id="15" name="Picture 14" descr="Results-Tagline_White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6055780"/>
            <a:ext cx="4114800" cy="134510"/>
          </a:xfrm>
          <a:prstGeom prst="rect">
            <a:avLst/>
          </a:prstGeom>
        </p:spPr>
      </p:pic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00878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6FA30EF7-8B76-4441-9694-6ECB8FF6C59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5317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SH PP 2_Final Slide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6" descr="Questions-Icon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925080"/>
            <a:ext cx="5486400" cy="689980"/>
          </a:xfrm>
          <a:prstGeom prst="rect">
            <a:avLst/>
          </a:prstGeom>
        </p:spPr>
      </p:pic>
      <p:pic>
        <p:nvPicPr>
          <p:cNvPr id="16" name="Picture 15" descr="Results-Tagline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6114477"/>
            <a:ext cx="4114800" cy="134510"/>
          </a:xfrm>
          <a:prstGeom prst="rect">
            <a:avLst/>
          </a:prstGeom>
        </p:spPr>
      </p:pic>
      <p:pic>
        <p:nvPicPr>
          <p:cNvPr id="11" name="Picture 10" descr="CSH-Web-Address_On-Color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820" y="6000629"/>
            <a:ext cx="1371600" cy="364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9694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33400"/>
            <a:ext cx="7772400" cy="12954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981200"/>
            <a:ext cx="7772400" cy="4343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71479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9062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</p:sldLayoutIdLst>
  <p:hf hdr="0" dt="0"/>
  <p:txStyles>
    <p:titleStyle>
      <a:lvl1pPr algn="ctr" defTabSz="457200" rtl="0" eaLnBrk="1" latinLnBrk="0" hangingPunct="1">
        <a:lnSpc>
          <a:spcPct val="100000"/>
        </a:lnSpc>
        <a:spcBef>
          <a:spcPct val="0"/>
        </a:spcBef>
        <a:buNone/>
        <a:defRPr sz="40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457200" rtl="0" eaLnBrk="1" latinLnBrk="0" hangingPunct="1">
        <a:spcBef>
          <a:spcPct val="20000"/>
        </a:spcBef>
        <a:buFont typeface="Arial"/>
        <a:buChar char="•"/>
        <a:defRPr sz="2500" b="0" kern="1200">
          <a:solidFill>
            <a:srgbClr val="083F76"/>
          </a:solidFill>
          <a:latin typeface="+mn-lt"/>
          <a:ea typeface="+mn-ea"/>
          <a:cs typeface="+mn-cs"/>
        </a:defRPr>
      </a:lvl1pPr>
      <a:lvl2pPr marL="457200" indent="0" algn="l" defTabSz="457200" rtl="0" eaLnBrk="1" latinLnBrk="0" hangingPunct="1">
        <a:spcBef>
          <a:spcPct val="20000"/>
        </a:spcBef>
        <a:buFont typeface="Arial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500" kern="1200">
          <a:solidFill>
            <a:srgbClr val="083F76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500" kern="1200">
          <a:solidFill>
            <a:srgbClr val="083F76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500" kern="1200">
          <a:solidFill>
            <a:srgbClr val="083F76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2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3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4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BB7E696-2715-EC49-AEB2-0FFB111FDC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3610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54025" y="292834"/>
            <a:ext cx="8232775" cy="1194322"/>
          </a:xfrm>
        </p:spPr>
        <p:txBody>
          <a:bodyPr/>
          <a:lstStyle/>
          <a:p>
            <a:r>
              <a:rPr lang="en-US" sz="4000" dirty="0"/>
              <a:t>Changes in Liabilities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FA30EF7-8B76-4441-9694-6ECB8FF6C59A}" type="slidenum">
              <a:rPr lang="en-US" smtClean="0"/>
              <a:pPr/>
              <a:t>10</a:t>
            </a:fld>
            <a:endParaRPr lang="en-US" dirty="0"/>
          </a:p>
        </p:txBody>
      </p:sp>
      <p:graphicFrame>
        <p:nvGraphicFramePr>
          <p:cNvPr id="5" name="Group 6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60300097"/>
              </p:ext>
            </p:extLst>
          </p:nvPr>
        </p:nvGraphicFramePr>
        <p:xfrm>
          <a:off x="454025" y="1752600"/>
          <a:ext cx="8189144" cy="2011470"/>
        </p:xfrm>
        <a:graphic>
          <a:graphicData uri="http://schemas.openxmlformats.org/drawingml/2006/table">
            <a:tbl>
              <a:tblPr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tableStyleId>{2D5ABB26-0587-4C30-8999-92F81FD0307C}</a:tableStyleId>
              </a:tblPr>
              <a:tblGrid>
                <a:gridCol w="35966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9618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6057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3576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Liabilities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June 30, 2018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June 30, 2019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Change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Accounts payable 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$33,000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$32,000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$(1,000)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Accrued expenses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153,000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145,000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(8,000)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Due to state and local affiliates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168,000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200,000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32,000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Deferred revenue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866,000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896,000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30,000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Total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$1,220,000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$1,273,000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$53,000</a:t>
                      </a:r>
                    </a:p>
                  </a:txBody>
                  <a:tcPr marT="45699" marB="45699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44944" y="5304296"/>
            <a:ext cx="48414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Source: Audited financial statements</a:t>
            </a:r>
          </a:p>
        </p:txBody>
      </p:sp>
    </p:spTree>
    <p:extLst>
      <p:ext uri="{BB962C8B-B14F-4D97-AF65-F5344CB8AC3E}">
        <p14:creationId xmlns:p14="http://schemas.microsoft.com/office/powerpoint/2010/main" val="938991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54025" y="292834"/>
            <a:ext cx="8232775" cy="1194322"/>
          </a:xfrm>
        </p:spPr>
        <p:txBody>
          <a:bodyPr/>
          <a:lstStyle/>
          <a:p>
            <a:r>
              <a:rPr lang="en-US" sz="4000" dirty="0"/>
              <a:t>Assets and Liabilities</a:t>
            </a:r>
          </a:p>
          <a:p>
            <a:r>
              <a:rPr lang="en-US" sz="2800" dirty="0"/>
              <a:t>(in Millions)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FA30EF7-8B76-4441-9694-6ECB8FF6C59A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44944" y="5345723"/>
            <a:ext cx="50901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Source: Audited financial statements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1170859"/>
              </p:ext>
            </p:extLst>
          </p:nvPr>
        </p:nvGraphicFramePr>
        <p:xfrm>
          <a:off x="1582510" y="1977832"/>
          <a:ext cx="7953375" cy="3881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7" name="Chart" r:id="rId3" imgW="37981093" imgH="18561905" progId="MSGraph.Chart.8">
                  <p:embed followColorScheme="full"/>
                </p:oleObj>
              </mc:Choice>
              <mc:Fallback>
                <p:oleObj name="Chart" r:id="rId3" imgW="37981093" imgH="18561905" progId="MSGraph.Chart.8">
                  <p:embed followColorScheme="full"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2510" y="1977832"/>
                        <a:ext cx="7953375" cy="3881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582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54025" y="292834"/>
            <a:ext cx="8232775" cy="1194322"/>
          </a:xfrm>
        </p:spPr>
        <p:txBody>
          <a:bodyPr/>
          <a:lstStyle/>
          <a:p>
            <a:r>
              <a:rPr lang="en-US" sz="4000" dirty="0"/>
              <a:t>Net Assets at Year End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FA30EF7-8B76-4441-9694-6ECB8FF6C59A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44944" y="5345723"/>
            <a:ext cx="50901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Source: Audited financial statements</a:t>
            </a:r>
          </a:p>
        </p:txBody>
      </p:sp>
      <p:graphicFrame>
        <p:nvGraphicFramePr>
          <p:cNvPr id="7" name="Object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130257166"/>
              </p:ext>
            </p:extLst>
          </p:nvPr>
        </p:nvGraphicFramePr>
        <p:xfrm>
          <a:off x="504825" y="1638439"/>
          <a:ext cx="7851775" cy="3322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84781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54025" y="292834"/>
            <a:ext cx="8232775" cy="1194322"/>
          </a:xfrm>
        </p:spPr>
        <p:txBody>
          <a:bodyPr/>
          <a:lstStyle/>
          <a:p>
            <a:r>
              <a:rPr lang="en-US" sz="3200" dirty="0"/>
              <a:t>Statement of Activities Recap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FA30EF7-8B76-4441-9694-6ECB8FF6C59A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44943" y="5202868"/>
            <a:ext cx="3505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Source: Audited financial statements.  2018 and prior have been adjusted for accounting change.</a:t>
            </a:r>
          </a:p>
        </p:txBody>
      </p:sp>
      <p:graphicFrame>
        <p:nvGraphicFramePr>
          <p:cNvPr id="7" name="Object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029086373"/>
              </p:ext>
            </p:extLst>
          </p:nvPr>
        </p:nvGraphicFramePr>
        <p:xfrm>
          <a:off x="152401" y="1414020"/>
          <a:ext cx="8649956" cy="34806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869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54025" y="292834"/>
            <a:ext cx="8232775" cy="1194322"/>
          </a:xfrm>
        </p:spPr>
        <p:txBody>
          <a:bodyPr/>
          <a:lstStyle/>
          <a:p>
            <a:r>
              <a:rPr lang="en-US" sz="3600" dirty="0"/>
              <a:t>Revenues less Investment Income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FA30EF7-8B76-4441-9694-6ECB8FF6C59A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44943" y="5202868"/>
            <a:ext cx="35050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Source: Audited financial statements.</a:t>
            </a:r>
          </a:p>
        </p:txBody>
      </p:sp>
      <p:graphicFrame>
        <p:nvGraphicFramePr>
          <p:cNvPr id="5" name="Object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726241454"/>
              </p:ext>
            </p:extLst>
          </p:nvPr>
        </p:nvGraphicFramePr>
        <p:xfrm>
          <a:off x="454025" y="1487156"/>
          <a:ext cx="8036832" cy="3322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00667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54025" y="292834"/>
            <a:ext cx="8232775" cy="1194322"/>
          </a:xfrm>
        </p:spPr>
        <p:txBody>
          <a:bodyPr/>
          <a:lstStyle/>
          <a:p>
            <a:r>
              <a:rPr lang="en-US" sz="3600" dirty="0"/>
              <a:t>Membership Dues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FA30EF7-8B76-4441-9694-6ECB8FF6C59A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44943" y="5202868"/>
            <a:ext cx="35050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Source: Audited financial statements.</a:t>
            </a:r>
          </a:p>
        </p:txBody>
      </p:sp>
      <p:graphicFrame>
        <p:nvGraphicFramePr>
          <p:cNvPr id="5" name="Object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657519142"/>
              </p:ext>
            </p:extLst>
          </p:nvPr>
        </p:nvGraphicFramePr>
        <p:xfrm>
          <a:off x="454025" y="1487156"/>
          <a:ext cx="8036832" cy="3322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3810000" y="5029200"/>
            <a:ext cx="5105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717174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717174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717174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600">
                <a:solidFill>
                  <a:srgbClr val="717174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400">
                <a:solidFill>
                  <a:srgbClr val="717174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rgbClr val="717174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rgbClr val="717174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rgbClr val="717174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rgbClr val="717174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chemeClr val="accent2"/>
                </a:solidFill>
              </a:rPr>
              <a:t>Revenue has grown by approximately $87,000 which was needed to keep pace with inflation using the Consumer Price Index. </a:t>
            </a:r>
          </a:p>
        </p:txBody>
      </p:sp>
    </p:spTree>
    <p:extLst>
      <p:ext uri="{BB962C8B-B14F-4D97-AF65-F5344CB8AC3E}">
        <p14:creationId xmlns:p14="http://schemas.microsoft.com/office/powerpoint/2010/main" val="1139924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44905" y="292834"/>
            <a:ext cx="8406063" cy="1194322"/>
          </a:xfrm>
        </p:spPr>
        <p:txBody>
          <a:bodyPr/>
          <a:lstStyle/>
          <a:p>
            <a:r>
              <a:rPr lang="en-US" sz="3200" dirty="0"/>
              <a:t>Expenses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FA30EF7-8B76-4441-9694-6ECB8FF6C59A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44943" y="5202868"/>
            <a:ext cx="35050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Source: Audited financial statements.</a:t>
            </a:r>
          </a:p>
        </p:txBody>
      </p:sp>
      <p:graphicFrame>
        <p:nvGraphicFramePr>
          <p:cNvPr id="7" name="Object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15014077"/>
              </p:ext>
            </p:extLst>
          </p:nvPr>
        </p:nvGraphicFramePr>
        <p:xfrm>
          <a:off x="224080" y="1455366"/>
          <a:ext cx="7851775" cy="3322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32978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54025" y="331266"/>
            <a:ext cx="8232775" cy="1194322"/>
          </a:xfrm>
        </p:spPr>
        <p:txBody>
          <a:bodyPr/>
          <a:lstStyle/>
          <a:p>
            <a:r>
              <a:rPr lang="en-US" dirty="0"/>
              <a:t>Conferences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FA30EF7-8B76-4441-9694-6ECB8FF6C59A}" type="slidenum">
              <a:rPr lang="en-US" smtClean="0"/>
              <a:pPr/>
              <a:t>17</a:t>
            </a:fld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2677925"/>
              </p:ext>
            </p:extLst>
          </p:nvPr>
        </p:nvGraphicFramePr>
        <p:xfrm>
          <a:off x="603412" y="1376368"/>
          <a:ext cx="10532913" cy="51503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6" name="Chart" r:id="rId3" imgW="73878204" imgH="36337628" progId="MSGraph.Chart.8">
                  <p:embed followColorScheme="full"/>
                </p:oleObj>
              </mc:Choice>
              <mc:Fallback>
                <p:oleObj name="Chart" r:id="rId3" imgW="73878204" imgH="36337628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412" y="1376368"/>
                        <a:ext cx="10532913" cy="515036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69262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54025" y="331266"/>
            <a:ext cx="8232775" cy="1194322"/>
          </a:xfrm>
        </p:spPr>
        <p:txBody>
          <a:bodyPr/>
          <a:lstStyle/>
          <a:p>
            <a:r>
              <a:rPr lang="en-US" dirty="0"/>
              <a:t>Competitions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FA30EF7-8B76-4441-9694-6ECB8FF6C59A}" type="slidenum">
              <a:rPr lang="en-US" smtClean="0"/>
              <a:pPr/>
              <a:t>18</a:t>
            </a:fld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9554480"/>
              </p:ext>
            </p:extLst>
          </p:nvPr>
        </p:nvGraphicFramePr>
        <p:xfrm>
          <a:off x="751341" y="1562911"/>
          <a:ext cx="10046392" cy="49124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3" name="Chart" r:id="rId3" imgW="24252865" imgH="11870558" progId="MSGraph.Chart.8">
                  <p:embed followColorScheme="full"/>
                </p:oleObj>
              </mc:Choice>
              <mc:Fallback>
                <p:oleObj name="Chart" r:id="rId3" imgW="24252865" imgH="11870558" progId="MSGraph.Chart.8">
                  <p:embed followColorScheme="full"/>
                  <p:pic>
                    <p:nvPicPr>
                      <p:cNvPr id="0" name="Object 20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1341" y="1562911"/>
                        <a:ext cx="10046392" cy="491246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85094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487156" y="803868"/>
            <a:ext cx="6119446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721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57200" y="3439999"/>
            <a:ext cx="7470274" cy="628348"/>
          </a:xfrm>
        </p:spPr>
        <p:txBody>
          <a:bodyPr/>
          <a:lstStyle/>
          <a:p>
            <a:r>
              <a:rPr lang="en-US" sz="2400" dirty="0"/>
              <a:t>Leadership Summit</a:t>
            </a:r>
          </a:p>
          <a:p>
            <a:r>
              <a:rPr lang="en-US" sz="2400" dirty="0"/>
              <a:t>September 7, 2019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57200" y="4878474"/>
            <a:ext cx="7470275" cy="749300"/>
          </a:xfrm>
        </p:spPr>
        <p:txBody>
          <a:bodyPr/>
          <a:lstStyle/>
          <a:p>
            <a:r>
              <a:rPr lang="en-US" dirty="0"/>
              <a:t>Year Ended June 30, 2019</a:t>
            </a:r>
          </a:p>
        </p:txBody>
      </p:sp>
      <p:pic>
        <p:nvPicPr>
          <p:cNvPr id="6" name="Picture 2" descr="Image result for music teachers national associa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524000"/>
            <a:ext cx="3204442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54040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BB7E696-2715-EC49-AEB2-0FFB111FDC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591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312821" y="1598853"/>
            <a:ext cx="8232775" cy="1194322"/>
          </a:xfrm>
        </p:spPr>
        <p:txBody>
          <a:bodyPr/>
          <a:lstStyle/>
          <a:p>
            <a:pPr marL="342900" indent="-342900" algn="l" eaLnBrk="1" hangingPunct="1"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tx1"/>
                </a:solidFill>
                <a:latin typeface="+mn-lt"/>
              </a:rPr>
              <a:t>Perform an audit</a:t>
            </a:r>
          </a:p>
          <a:p>
            <a:pPr marL="800100" lvl="1" indent="-342900">
              <a:buFont typeface="Arial" panose="020B0604020202020204" pitchFamily="34" charset="0"/>
              <a:buChar char="−"/>
            </a:pPr>
            <a:r>
              <a:rPr lang="en-US" altLang="en-US" sz="2000" dirty="0"/>
              <a:t>Provides reasonable, not absolute assurance</a:t>
            </a:r>
          </a:p>
          <a:p>
            <a:pPr marL="800100" lvl="1" indent="-342900">
              <a:buFont typeface="Arial" panose="020B0604020202020204" pitchFamily="34" charset="0"/>
              <a:buChar char="−"/>
            </a:pPr>
            <a:r>
              <a:rPr lang="en-US" altLang="en-US" sz="2000" dirty="0"/>
              <a:t>Performed in accordance with U.S. generally accepted auditing standards</a:t>
            </a:r>
          </a:p>
          <a:p>
            <a:pPr marL="342900" indent="-342900" algn="l" eaLnBrk="1" hangingPunct="1"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tx1"/>
                </a:solidFill>
              </a:rPr>
              <a:t>Form and express an opinion about whether the financial statements prepared by management:</a:t>
            </a:r>
          </a:p>
          <a:p>
            <a:pPr marL="800100" lvl="1" indent="-342900" eaLnBrk="1" hangingPunct="1">
              <a:buFont typeface="Arial" panose="020B0604020202020204" pitchFamily="34" charset="0"/>
              <a:buChar char="−"/>
            </a:pPr>
            <a:r>
              <a:rPr lang="en-US" altLang="en-US" sz="2000" dirty="0"/>
              <a:t>Are materially correct</a:t>
            </a:r>
          </a:p>
          <a:p>
            <a:pPr marL="800100" lvl="1" indent="-342900" eaLnBrk="1" hangingPunct="1">
              <a:buFont typeface="Arial" panose="020B0604020202020204" pitchFamily="34" charset="0"/>
              <a:buChar char="−"/>
            </a:pPr>
            <a:r>
              <a:rPr lang="en-US" altLang="en-US" sz="2000" dirty="0"/>
              <a:t>Are fairly presented</a:t>
            </a:r>
          </a:p>
          <a:p>
            <a:pPr marL="800100" lvl="1" indent="-342900" eaLnBrk="1" hangingPunct="1">
              <a:buFont typeface="Arial" panose="020B0604020202020204" pitchFamily="34" charset="0"/>
              <a:buChar char="−"/>
            </a:pPr>
            <a:r>
              <a:rPr lang="en-US" altLang="en-US" sz="2000" dirty="0"/>
              <a:t>Conform with generally accepted accounting principles </a:t>
            </a:r>
          </a:p>
          <a:p>
            <a:pPr marL="342900" indent="-342900" algn="l" eaLnBrk="1" hangingPunct="1"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tx1"/>
                </a:solidFill>
              </a:rPr>
              <a:t>Communicate specific matters to the Board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4590" y="372978"/>
            <a:ext cx="7772400" cy="1295400"/>
          </a:xfrm>
          <a:prstGeom prst="rect">
            <a:avLst/>
          </a:prstGeom>
        </p:spPr>
        <p:txBody>
          <a:bodyPr/>
          <a:lstStyle/>
          <a:p>
            <a:pPr algn="l" eaLnBrk="1" hangingPunct="1"/>
            <a:r>
              <a:rPr lang="en-US" altLang="en-US" dirty="0">
                <a:solidFill>
                  <a:schemeClr val="tx1"/>
                </a:solidFill>
              </a:rPr>
              <a:t>Our Responsibilities</a:t>
            </a:r>
          </a:p>
        </p:txBody>
      </p:sp>
    </p:spTree>
    <p:extLst>
      <p:ext uri="{BB962C8B-B14F-4D97-AF65-F5344CB8AC3E}">
        <p14:creationId xmlns:p14="http://schemas.microsoft.com/office/powerpoint/2010/main" val="4811594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360947" y="1435769"/>
            <a:ext cx="8232775" cy="1194322"/>
          </a:xfrm>
        </p:spPr>
        <p:txBody>
          <a:bodyPr/>
          <a:lstStyle/>
          <a:p>
            <a:pPr marL="342900" indent="-342900" algn="l" eaLnBrk="1" hangingPunct="1"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1"/>
                </a:solidFill>
              </a:rPr>
              <a:t>Responsible for establishing and maintaining effective internal control.</a:t>
            </a:r>
          </a:p>
          <a:p>
            <a:pPr marL="342900" indent="-342900" algn="l" eaLnBrk="1" hangingPunct="1"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1"/>
                </a:solidFill>
              </a:rPr>
              <a:t>Making all financial records and related information available to us.</a:t>
            </a:r>
          </a:p>
          <a:p>
            <a:pPr marL="342900" indent="-342900" algn="l" eaLnBrk="1" hangingPunct="1"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1"/>
                </a:solidFill>
              </a:rPr>
              <a:t>Accuracy and completeness of the financial statements.</a:t>
            </a:r>
          </a:p>
          <a:p>
            <a:pPr marL="342900" indent="-342900" algn="l" eaLnBrk="1" hangingPunct="1"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1"/>
                </a:solidFill>
              </a:rPr>
              <a:t>Adjusting the financials to correct material misstatements.</a:t>
            </a:r>
          </a:p>
          <a:p>
            <a:pPr marL="342900" indent="-342900" algn="l" eaLnBrk="1" hangingPunct="1"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1"/>
                </a:solidFill>
              </a:rPr>
              <a:t>Informing us about all known or suspected fraud or illegal acts affecting MTNA involving management or employees.</a:t>
            </a:r>
          </a:p>
          <a:p>
            <a:pPr marL="342900" indent="-342900" algn="l" eaLnBrk="1" hangingPunct="1"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chemeClr val="tx1"/>
                </a:solidFill>
              </a:rPr>
              <a:t>Informing us of your knowledge of any allegations of fraud or suspected fraud from employees, former employees, vendors, or others 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00526" y="340895"/>
            <a:ext cx="7772400" cy="1295400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en-US" altLang="en-US" dirty="0">
                <a:solidFill>
                  <a:schemeClr val="tx1"/>
                </a:solidFill>
              </a:rPr>
              <a:t>Management’s Responsibilities</a:t>
            </a:r>
          </a:p>
        </p:txBody>
      </p:sp>
    </p:spTree>
    <p:extLst>
      <p:ext uri="{BB962C8B-B14F-4D97-AF65-F5344CB8AC3E}">
        <p14:creationId xmlns:p14="http://schemas.microsoft.com/office/powerpoint/2010/main" val="38672280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288758" y="1370661"/>
            <a:ext cx="8232775" cy="1194322"/>
          </a:xfrm>
        </p:spPr>
        <p:txBody>
          <a:bodyPr/>
          <a:lstStyle/>
          <a:p>
            <a:pPr marL="342900" indent="-342900" algn="l" eaLnBrk="1" hangingPunct="1"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tx1"/>
                </a:solidFill>
              </a:rPr>
              <a:t>Developing an understanding of your organization and the environment in which you operate</a:t>
            </a:r>
          </a:p>
          <a:p>
            <a:pPr marL="342900" indent="-342900" algn="l" eaLnBrk="1" hangingPunct="1"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tx1"/>
                </a:solidFill>
              </a:rPr>
              <a:t>Consideration of internal controls</a:t>
            </a:r>
          </a:p>
          <a:p>
            <a:pPr marL="342900" indent="-342900" algn="l" eaLnBrk="1" hangingPunct="1"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tx1"/>
                </a:solidFill>
              </a:rPr>
              <a:t>Determining materiality</a:t>
            </a:r>
          </a:p>
          <a:p>
            <a:pPr marL="342900" indent="-342900" algn="l" eaLnBrk="1" hangingPunct="1"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tx1"/>
                </a:solidFill>
              </a:rPr>
              <a:t>Risk assessments to determine audit areas most likely to be materially misstated</a:t>
            </a:r>
          </a:p>
          <a:p>
            <a:pPr marL="342900" indent="-342900" algn="l" eaLnBrk="1" hangingPunct="1"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tx1"/>
                </a:solidFill>
              </a:rPr>
              <a:t>Focus audit procedures and effort on those areas</a:t>
            </a:r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16569" y="256674"/>
            <a:ext cx="7772400" cy="1295400"/>
          </a:xfrm>
          <a:prstGeom prst="rect">
            <a:avLst/>
          </a:prstGeom>
        </p:spPr>
        <p:txBody>
          <a:bodyPr/>
          <a:lstStyle/>
          <a:p>
            <a:pPr algn="l" eaLnBrk="1" hangingPunct="1"/>
            <a:r>
              <a:rPr lang="en-US" altLang="en-US" dirty="0">
                <a:solidFill>
                  <a:schemeClr val="tx1"/>
                </a:solidFill>
              </a:rPr>
              <a:t>Audit Approach</a:t>
            </a:r>
          </a:p>
        </p:txBody>
      </p:sp>
    </p:spTree>
    <p:extLst>
      <p:ext uri="{BB962C8B-B14F-4D97-AF65-F5344CB8AC3E}">
        <p14:creationId xmlns:p14="http://schemas.microsoft.com/office/powerpoint/2010/main" val="13779782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352925" y="1398327"/>
            <a:ext cx="8232775" cy="1194322"/>
          </a:xfrm>
        </p:spPr>
        <p:txBody>
          <a:bodyPr/>
          <a:lstStyle/>
          <a:p>
            <a:pPr marL="342900" indent="-342900" algn="l" eaLnBrk="1" hangingPunct="1"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tx1"/>
                </a:solidFill>
              </a:rPr>
              <a:t>Magnitude of an omission or misstatement that likely influences a reasonable person’s judgment</a:t>
            </a:r>
          </a:p>
          <a:p>
            <a:pPr marL="342900" indent="-342900" algn="l" eaLnBrk="1" hangingPunct="1"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tx1"/>
                </a:solidFill>
              </a:rPr>
              <a:t>Based on relevant financial statement benchmark</a:t>
            </a:r>
          </a:p>
          <a:p>
            <a:pPr lvl="1" eaLnBrk="1" hangingPunct="1"/>
            <a:r>
              <a:rPr lang="en-US" altLang="en-US" sz="2000" b="1" dirty="0"/>
              <a:t>We believe total assets is the appropriate benchmark for MTNA (2019 materiality was $61,000)</a:t>
            </a:r>
          </a:p>
          <a:p>
            <a:pPr marL="342900" indent="-342900" algn="l" eaLnBrk="1" hangingPunct="1"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tx1"/>
                </a:solidFill>
              </a:rPr>
              <a:t>Other areas less than materiality may warrant attention if qualitative factors are present (e.g., related party transactions, fraud risk)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40632" y="244643"/>
            <a:ext cx="7772400" cy="1295400"/>
          </a:xfrm>
          <a:prstGeom prst="rect">
            <a:avLst/>
          </a:prstGeom>
        </p:spPr>
        <p:txBody>
          <a:bodyPr/>
          <a:lstStyle/>
          <a:p>
            <a:pPr algn="l" eaLnBrk="1" hangingPunct="1"/>
            <a:r>
              <a:rPr lang="en-US" altLang="en-US" dirty="0">
                <a:solidFill>
                  <a:schemeClr val="tx1"/>
                </a:solidFill>
              </a:rPr>
              <a:t>Materiality</a:t>
            </a:r>
          </a:p>
        </p:txBody>
      </p:sp>
    </p:spTree>
    <p:extLst>
      <p:ext uri="{BB962C8B-B14F-4D97-AF65-F5344CB8AC3E}">
        <p14:creationId xmlns:p14="http://schemas.microsoft.com/office/powerpoint/2010/main" val="31558227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457200" y="1361825"/>
            <a:ext cx="8232775" cy="1194322"/>
          </a:xfrm>
        </p:spPr>
        <p:txBody>
          <a:bodyPr/>
          <a:lstStyle/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en-US" altLang="en-US" sz="3200" b="0" dirty="0">
                <a:solidFill>
                  <a:schemeClr val="tx1"/>
                </a:solidFill>
              </a:rPr>
              <a:t>Cash and investments</a:t>
            </a: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en-US" altLang="en-US" sz="3200" b="0" dirty="0">
                <a:solidFill>
                  <a:schemeClr val="tx1"/>
                </a:solidFill>
              </a:rPr>
              <a:t>Revenue recognition/Deferred revenue</a:t>
            </a: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en-US" altLang="en-US" sz="3200" b="0" dirty="0">
                <a:solidFill>
                  <a:schemeClr val="tx1"/>
                </a:solidFill>
              </a:rPr>
              <a:t>Revenues</a:t>
            </a:r>
          </a:p>
          <a:p>
            <a:pPr marL="457200" indent="-457200" algn="l" eaLnBrk="1" hangingPunct="1">
              <a:buFont typeface="Arial" panose="020B0604020202020204" pitchFamily="34" charset="0"/>
              <a:buChar char="•"/>
            </a:pPr>
            <a:r>
              <a:rPr lang="en-US" altLang="en-US" sz="3200" b="0" dirty="0">
                <a:solidFill>
                  <a:schemeClr val="tx1"/>
                </a:solidFill>
              </a:rPr>
              <a:t>Expenses</a:t>
            </a:r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16569" y="236621"/>
            <a:ext cx="7772400" cy="1295400"/>
          </a:xfrm>
          <a:prstGeom prst="rect">
            <a:avLst/>
          </a:prstGeom>
        </p:spPr>
        <p:txBody>
          <a:bodyPr/>
          <a:lstStyle/>
          <a:p>
            <a:pPr algn="l" eaLnBrk="1" hangingPunct="1"/>
            <a:r>
              <a:rPr lang="en-US" altLang="en-US" dirty="0">
                <a:solidFill>
                  <a:schemeClr val="tx1"/>
                </a:solidFill>
              </a:rPr>
              <a:t>Areas of Audit Focus</a:t>
            </a:r>
          </a:p>
        </p:txBody>
      </p:sp>
    </p:spTree>
    <p:extLst>
      <p:ext uri="{BB962C8B-B14F-4D97-AF65-F5344CB8AC3E}">
        <p14:creationId xmlns:p14="http://schemas.microsoft.com/office/powerpoint/2010/main" val="201130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33137" y="521368"/>
            <a:ext cx="7772400" cy="685800"/>
          </a:xfrm>
          <a:prstGeom prst="rect">
            <a:avLst/>
          </a:prstGeom>
        </p:spPr>
        <p:txBody>
          <a:bodyPr/>
          <a:lstStyle/>
          <a:p>
            <a:pPr algn="l" eaLnBrk="1" hangingPunct="1"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Summary of Audit</a:t>
            </a:r>
          </a:p>
        </p:txBody>
      </p:sp>
      <p:sp>
        <p:nvSpPr>
          <p:cNvPr id="17411" name="TextBox 8"/>
          <p:cNvSpPr txBox="1">
            <a:spLocks noChangeArrowheads="1"/>
          </p:cNvSpPr>
          <p:nvPr/>
        </p:nvSpPr>
        <p:spPr bwMode="auto">
          <a:xfrm>
            <a:off x="633663" y="1652337"/>
            <a:ext cx="7859713" cy="366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  <a:defRPr/>
            </a:pPr>
            <a:r>
              <a:rPr lang="en-US" dirty="0"/>
              <a:t> </a:t>
            </a:r>
            <a:r>
              <a:rPr lang="en-US" sz="2800" dirty="0"/>
              <a:t>Unmodified opinion on financial statements.</a:t>
            </a:r>
          </a:p>
          <a:p>
            <a:pPr>
              <a:buFont typeface="Arial" charset="0"/>
              <a:buChar char="•"/>
              <a:defRPr/>
            </a:pPr>
            <a:endParaRPr lang="en-US" sz="2800" dirty="0"/>
          </a:p>
          <a:p>
            <a:pPr>
              <a:buFont typeface="Arial" charset="0"/>
              <a:buChar char="•"/>
              <a:defRPr/>
            </a:pPr>
            <a:r>
              <a:rPr lang="en-US" sz="2800" dirty="0"/>
              <a:t> Communications to Board:</a:t>
            </a:r>
          </a:p>
          <a:p>
            <a:pPr marL="731520">
              <a:buFontTx/>
              <a:buChar char="-"/>
              <a:defRPr/>
            </a:pPr>
            <a:r>
              <a:rPr lang="en-US" sz="1600" dirty="0"/>
              <a:t> No material weaknesses/significant deficiencies identified in internal control</a:t>
            </a:r>
          </a:p>
          <a:p>
            <a:pPr marL="731520">
              <a:buFontTx/>
              <a:buChar char="-"/>
              <a:defRPr/>
            </a:pPr>
            <a:r>
              <a:rPr lang="en-US" sz="1600" dirty="0"/>
              <a:t> New accounting policies as required</a:t>
            </a:r>
          </a:p>
          <a:p>
            <a:pPr marL="731520">
              <a:buFontTx/>
              <a:buChar char="-"/>
              <a:defRPr/>
            </a:pPr>
            <a:r>
              <a:rPr lang="en-US" sz="1600" dirty="0"/>
              <a:t> No transactions which lacked authoritative guidance</a:t>
            </a:r>
          </a:p>
          <a:p>
            <a:pPr marL="731520">
              <a:buFontTx/>
              <a:buChar char="-"/>
              <a:defRPr/>
            </a:pPr>
            <a:r>
              <a:rPr lang="en-US" sz="1600" dirty="0"/>
              <a:t> No material misstatements in financials noted</a:t>
            </a:r>
          </a:p>
          <a:p>
            <a:pPr marL="731520">
              <a:buFontTx/>
              <a:buChar char="-"/>
              <a:defRPr/>
            </a:pPr>
            <a:r>
              <a:rPr lang="en-US" sz="1600" dirty="0"/>
              <a:t> No disagreements with management </a:t>
            </a:r>
          </a:p>
          <a:p>
            <a:pPr marL="731520">
              <a:buFontTx/>
              <a:buChar char="-"/>
              <a:defRPr/>
            </a:pPr>
            <a:r>
              <a:rPr lang="en-US" sz="1600" dirty="0"/>
              <a:t> No difficulties in dealing with management</a:t>
            </a:r>
          </a:p>
          <a:p>
            <a:pPr>
              <a:defRPr/>
            </a:pPr>
            <a:r>
              <a:rPr lang="en-US" sz="1600" dirty="0"/>
              <a:t>	</a:t>
            </a:r>
          </a:p>
          <a:p>
            <a:pPr>
              <a:buFont typeface="Arial" charset="0"/>
              <a:buChar char="•"/>
              <a:defRPr/>
            </a:pPr>
            <a:endParaRPr lang="en-US" i="1" dirty="0"/>
          </a:p>
          <a:p>
            <a:pPr>
              <a:buFont typeface="Arial" charset="0"/>
              <a:buChar char="•"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63288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54025" y="292834"/>
            <a:ext cx="8232775" cy="1194322"/>
          </a:xfrm>
        </p:spPr>
        <p:txBody>
          <a:bodyPr/>
          <a:lstStyle/>
          <a:p>
            <a:r>
              <a:rPr lang="en-US" sz="4000" dirty="0"/>
              <a:t>Changes in Assets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FA30EF7-8B76-4441-9694-6ECB8FF6C59A}" type="slidenum">
              <a:rPr lang="en-US" smtClean="0"/>
              <a:pPr/>
              <a:t>9</a:t>
            </a:fld>
            <a:endParaRPr lang="en-US" dirty="0"/>
          </a:p>
        </p:txBody>
      </p:sp>
      <p:graphicFrame>
        <p:nvGraphicFramePr>
          <p:cNvPr id="5" name="Group 6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3001578"/>
              </p:ext>
            </p:extLst>
          </p:nvPr>
        </p:nvGraphicFramePr>
        <p:xfrm>
          <a:off x="644944" y="1752600"/>
          <a:ext cx="7672888" cy="2347092"/>
        </p:xfrm>
        <a:graphic>
          <a:graphicData uri="http://schemas.openxmlformats.org/drawingml/2006/table">
            <a:tbl>
              <a:tblPr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tableStyleId>{2D5ABB26-0587-4C30-8999-92F81FD0307C}</a:tableStyleId>
              </a:tblPr>
              <a:tblGrid>
                <a:gridCol w="29966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7212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6410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4004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Assets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</a:rPr>
                        <a:t>June 30, 2018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</a:rPr>
                        <a:t>June 30, 2019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</a:rPr>
                        <a:t>Change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Cash and Cash Equivalents</a:t>
                      </a: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$1,924,000</a:t>
                      </a: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$2,188,000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$264,000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Investments</a:t>
                      </a: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3,166,000</a:t>
                      </a: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3,349,000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183,000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Receivables</a:t>
                      </a: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8,000</a:t>
                      </a: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21,000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13,000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Other Assets</a:t>
                      </a: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58,000</a:t>
                      </a: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51,000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(7,000)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Property and Equipment</a:t>
                      </a: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29,000</a:t>
                      </a: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16,000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(13,000)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6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</a:rPr>
                        <a:t>Total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$5,185,000</a:t>
                      </a: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$5,625,000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</a:rPr>
                        <a:t>$440,000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44944" y="4742822"/>
            <a:ext cx="45847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</a:rPr>
              <a:t>Source: Audited financial statements</a:t>
            </a:r>
          </a:p>
        </p:txBody>
      </p:sp>
    </p:spTree>
    <p:extLst>
      <p:ext uri="{BB962C8B-B14F-4D97-AF65-F5344CB8AC3E}">
        <p14:creationId xmlns:p14="http://schemas.microsoft.com/office/powerpoint/2010/main" val="18253040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SH Theme 2017">
      <a:dk1>
        <a:srgbClr val="89898B"/>
      </a:dk1>
      <a:lt1>
        <a:srgbClr val="FFFFFF"/>
      </a:lt1>
      <a:dk2>
        <a:srgbClr val="083F76"/>
      </a:dk2>
      <a:lt2>
        <a:srgbClr val="FFFFFF"/>
      </a:lt2>
      <a:accent1>
        <a:srgbClr val="F89A31"/>
      </a:accent1>
      <a:accent2>
        <a:srgbClr val="083F76"/>
      </a:accent2>
      <a:accent3>
        <a:srgbClr val="BDBDC0"/>
      </a:accent3>
      <a:accent4>
        <a:srgbClr val="99CAC8"/>
      </a:accent4>
      <a:accent5>
        <a:srgbClr val="EA442E"/>
      </a:accent5>
      <a:accent6>
        <a:srgbClr val="000000"/>
      </a:accent6>
      <a:hlink>
        <a:srgbClr val="F89A31"/>
      </a:hlink>
      <a:folHlink>
        <a:srgbClr val="EA442E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26952C9E61A6349BA63C943C0F002DB" ma:contentTypeVersion="0" ma:contentTypeDescription="Create a new document." ma:contentTypeScope="" ma:versionID="52cd4e5158f2442dbf819925c29ee01a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E249A94-678C-4E11-A99D-BA2DF7195D9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D42BBF58-59B1-49ED-8A4A-EC12352030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12BFE2B-DC4D-480C-9EC6-1B853738E87E}">
  <ds:schemaRefs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1384</TotalTime>
  <Words>528</Words>
  <Application>Microsoft Office PowerPoint</Application>
  <PresentationFormat>On-screen Show (4:3)</PresentationFormat>
  <Paragraphs>130</Paragraphs>
  <Slides>20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ＭＳ Ｐゴシック</vt:lpstr>
      <vt:lpstr>Arial</vt:lpstr>
      <vt:lpstr>Calibri</vt:lpstr>
      <vt:lpstr>Garamond</vt:lpstr>
      <vt:lpstr>Times New Roman</vt:lpstr>
      <vt:lpstr>Wingdings</vt:lpstr>
      <vt:lpstr>Office Theme</vt:lpstr>
      <vt:lpstr>Chart</vt:lpstr>
      <vt:lpstr>PowerPoint Presentation</vt:lpstr>
      <vt:lpstr>PowerPoint Presentation</vt:lpstr>
      <vt:lpstr>Our Responsibilities</vt:lpstr>
      <vt:lpstr>Management’s Responsibilities</vt:lpstr>
      <vt:lpstr>Audit Approach</vt:lpstr>
      <vt:lpstr>Materiality</vt:lpstr>
      <vt:lpstr>Areas of Audit Focus</vt:lpstr>
      <vt:lpstr>Summary of Audit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CSHCO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Rowe , Lesley M</dc:creator>
  <cp:lastModifiedBy>Brian Shepard</cp:lastModifiedBy>
  <cp:revision>130</cp:revision>
  <cp:lastPrinted>2017-06-21T20:40:51Z</cp:lastPrinted>
  <dcterms:created xsi:type="dcterms:W3CDTF">2017-04-13T15:41:33Z</dcterms:created>
  <dcterms:modified xsi:type="dcterms:W3CDTF">2019-09-05T17:33:00Z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0x010100626952C9E61A6349BA63C943C0F002DB</vt:lpwstr>
  </property>
  <property fmtid="{D5CDD505-2E9C-101B-9397-08002B2CF9AE}" pid="3" name="tabName">
    <vt:lpwstr>Communication with Management and Those Charged with Governance</vt:lpwstr>
  </property>
  <property fmtid="{D5CDD505-2E9C-101B-9397-08002B2CF9AE}" pid="4" name="tabIndex">
    <vt:lpwstr>R-3</vt:lpwstr>
  </property>
  <property fmtid="{D5CDD505-2E9C-101B-9397-08002B2CF9AE}" pid="5" name="workpaperIndex">
    <vt:lpwstr/>
  </property>
</Properties>
</file>